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84" r:id="rId5"/>
    <p:sldId id="274" r:id="rId6"/>
    <p:sldId id="283" r:id="rId7"/>
    <p:sldId id="272" r:id="rId8"/>
    <p:sldId id="275" r:id="rId9"/>
    <p:sldId id="276" r:id="rId10"/>
    <p:sldId id="277" r:id="rId11"/>
    <p:sldId id="279" r:id="rId12"/>
    <p:sldId id="278" r:id="rId13"/>
    <p:sldId id="280" r:id="rId14"/>
    <p:sldId id="281" r:id="rId15"/>
    <p:sldId id="282" r:id="rId16"/>
  </p:sldIdLst>
  <p:sldSz cx="12192000" cy="6858000"/>
  <p:notesSz cx="9866313" cy="67357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7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35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660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CAFEE2-C935-446D-8D9D-08D4D7F35005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5402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88628" y="6397806"/>
            <a:ext cx="4275402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D2567-879C-4E7A-8410-43BB17D867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3181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67A78-8C76-4FDE-A524-1260306D21B8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41375"/>
            <a:ext cx="40401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5402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2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188B1-F417-445F-AB49-DCAC73B9B1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981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8D902-5AD5-4FD8-B7E5-7F595A1A9D7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B3BF-2DAB-448E-9C3A-6AD2A8A75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239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8D902-5AD5-4FD8-B7E5-7F595A1A9D7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B3BF-2DAB-448E-9C3A-6AD2A8A75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834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8D902-5AD5-4FD8-B7E5-7F595A1A9D7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B3BF-2DAB-448E-9C3A-6AD2A8A75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140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 ">
    <p:bg>
      <p:bgPr>
        <a:gradFill>
          <a:gsLst>
            <a:gs pos="0">
              <a:schemeClr val="accent2">
                <a:lumMod val="110000"/>
                <a:satMod val="105000"/>
                <a:tint val="67000"/>
                <a:alpha val="0"/>
              </a:schemeClr>
            </a:gs>
            <a:gs pos="10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 descr="Белые круги на черном фоне&#10;&#10;Описание сгенерировано автоматически">
            <a:extLst>
              <a:ext uri="{FF2B5EF4-FFF2-40B4-BE49-F238E27FC236}">
                <a16:creationId xmlns:a16="http://schemas.microsoft.com/office/drawing/2014/main" id="{05185B01-840C-72E0-FF30-8EE18CFC55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04" r="4105" b="14441"/>
          <a:stretch/>
        </p:blipFill>
        <p:spPr>
          <a:xfrm>
            <a:off x="3275865" y="1"/>
            <a:ext cx="8916134" cy="68674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390" y="1295400"/>
            <a:ext cx="10289680" cy="3886200"/>
          </a:xfrm>
        </p:spPr>
        <p:txBody>
          <a:bodyPr rtlCol="0" anchor="b">
            <a:normAutofit/>
          </a:bodyPr>
          <a:lstStyle>
            <a:lvl1pPr marL="0" indent="0" algn="l">
              <a:lnSpc>
                <a:spcPct val="100000"/>
              </a:lnSpc>
              <a:defRPr sz="6600"/>
            </a:lvl1pPr>
          </a:lstStyle>
          <a:p>
            <a:pPr rtl="0"/>
            <a:r>
              <a:rPr lang="ru"/>
              <a:t>Щелкните, чтобы изменить стиль шрифта заголовка на образце слайда</a:t>
            </a:r>
            <a:endParaRPr dirty="0"/>
          </a:p>
        </p:txBody>
      </p:sp>
      <p:sp>
        <p:nvSpPr>
          <p:cNvPr id="10" name="Местозаполнитель текста 9">
            <a:extLst>
              <a:ext uri="{FF2B5EF4-FFF2-40B4-BE49-F238E27FC236}">
                <a16:creationId xmlns:a16="http://schemas.microsoft.com/office/drawing/2014/main" id="{695FDDB8-B25B-0452-0EE6-99D1F02803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390" y="5600700"/>
            <a:ext cx="10289680" cy="533400"/>
          </a:xfrm>
        </p:spPr>
        <p:txBody>
          <a:bodyPr rtlCol="0" anchor="t">
            <a:normAutofit/>
          </a:bodyPr>
          <a:lstStyle>
            <a:lvl1pPr marL="45720" indent="0" algn="l">
              <a:buNone/>
              <a:defRPr sz="2400"/>
            </a:lvl1pPr>
          </a:lstStyle>
          <a:p>
            <a:pPr lvl="0" rtl="0"/>
            <a:r>
              <a:rPr lang="ru"/>
              <a:t>Щелкните, чтобы изменить стили шрифтов на образце слайда</a:t>
            </a:r>
          </a:p>
        </p:txBody>
      </p:sp>
      <p:sp>
        <p:nvSpPr>
          <p:cNvPr id="3" name="Перекрестие 2">
            <a:extLst>
              <a:ext uri="{FF2B5EF4-FFF2-40B4-BE49-F238E27FC236}">
                <a16:creationId xmlns:a16="http://schemas.microsoft.com/office/drawing/2014/main" id="{29F0C076-A364-A8D3-F322-AC2A18341617}"/>
              </a:ext>
            </a:extLst>
          </p:cNvPr>
          <p:cNvSpPr/>
          <p:nvPr userDrawn="1"/>
        </p:nvSpPr>
        <p:spPr>
          <a:xfrm>
            <a:off x="10978425" y="4987103"/>
            <a:ext cx="685979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en-US" sz="1800" dirty="0"/>
          </a:p>
        </p:txBody>
      </p:sp>
      <p:sp>
        <p:nvSpPr>
          <p:cNvPr id="4" name="Перекрестие 3">
            <a:extLst>
              <a:ext uri="{FF2B5EF4-FFF2-40B4-BE49-F238E27FC236}">
                <a16:creationId xmlns:a16="http://schemas.microsoft.com/office/drawing/2014/main" id="{921F5FF9-DFA3-CF00-B31A-21C261392B15}"/>
              </a:ext>
            </a:extLst>
          </p:cNvPr>
          <p:cNvSpPr/>
          <p:nvPr userDrawn="1"/>
        </p:nvSpPr>
        <p:spPr>
          <a:xfrm>
            <a:off x="10121360" y="3581400"/>
            <a:ext cx="685979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11809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8D902-5AD5-4FD8-B7E5-7F595A1A9D7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B3BF-2DAB-448E-9C3A-6AD2A8A75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834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8D902-5AD5-4FD8-B7E5-7F595A1A9D7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B3BF-2DAB-448E-9C3A-6AD2A8A75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478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8D902-5AD5-4FD8-B7E5-7F595A1A9D7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B3BF-2DAB-448E-9C3A-6AD2A8A75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864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8D902-5AD5-4FD8-B7E5-7F595A1A9D7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B3BF-2DAB-448E-9C3A-6AD2A8A75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883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8D902-5AD5-4FD8-B7E5-7F595A1A9D7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B3BF-2DAB-448E-9C3A-6AD2A8A75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530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8D902-5AD5-4FD8-B7E5-7F595A1A9D7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B3BF-2DAB-448E-9C3A-6AD2A8A75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306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8D902-5AD5-4FD8-B7E5-7F595A1A9D7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B3BF-2DAB-448E-9C3A-6AD2A8A75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386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8D902-5AD5-4FD8-B7E5-7F595A1A9D7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B3BF-2DAB-448E-9C3A-6AD2A8A75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486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8D902-5AD5-4FD8-B7E5-7F595A1A9D74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EB3BF-2DAB-448E-9C3A-6AD2A8A75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82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7483" y="1580513"/>
            <a:ext cx="11437033" cy="3137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Календарный план мероприятий</a:t>
            </a:r>
            <a:endParaRPr lang="ru-RU" sz="3200" dirty="0" smtClean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 реализации </a:t>
            </a:r>
            <a:r>
              <a:rPr lang="ru-RU" sz="32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социально-экономического</a:t>
            </a:r>
            <a:r>
              <a:rPr lang="ru-RU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направления</a:t>
            </a:r>
            <a:endParaRPr lang="ru-RU" sz="3200" dirty="0" smtClean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«Экономика перспектив и достижений»</a:t>
            </a:r>
            <a:endParaRPr lang="ru-RU" sz="3200" dirty="0" smtClean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на 2025/2026 учебный год</a:t>
            </a:r>
            <a:endParaRPr lang="ru-RU" sz="3200" dirty="0" smtClean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3200" dirty="0" smtClean="0">
              <a:effectLst/>
              <a:latin typeface="Bahnschrift 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175" y="4381778"/>
            <a:ext cx="2853123" cy="16048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378" y="4489844"/>
            <a:ext cx="3696873" cy="12322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966" y="4694145"/>
            <a:ext cx="2532582" cy="95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8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38951"/>
              </p:ext>
            </p:extLst>
          </p:nvPr>
        </p:nvGraphicFramePr>
        <p:xfrm>
          <a:off x="95250" y="456787"/>
          <a:ext cx="12001499" cy="5531069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159000">
                  <a:extLst>
                    <a:ext uri="{9D8B030D-6E8A-4147-A177-3AD203B41FA5}">
                      <a16:colId xmlns:a16="http://schemas.microsoft.com/office/drawing/2014/main" val="2067593321"/>
                    </a:ext>
                  </a:extLst>
                </a:gridCol>
                <a:gridCol w="2146300">
                  <a:extLst>
                    <a:ext uri="{9D8B030D-6E8A-4147-A177-3AD203B41FA5}">
                      <a16:colId xmlns:a16="http://schemas.microsoft.com/office/drawing/2014/main" val="3634327152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4182066024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val="349243393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val="3597960588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368257207"/>
                    </a:ext>
                  </a:extLst>
                </a:gridCol>
                <a:gridCol w="584199">
                  <a:extLst>
                    <a:ext uri="{9D8B030D-6E8A-4147-A177-3AD203B41FA5}">
                      <a16:colId xmlns:a16="http://schemas.microsoft.com/office/drawing/2014/main" val="3645371885"/>
                    </a:ext>
                  </a:extLst>
                </a:gridCol>
              </a:tblGrid>
              <a:tr h="312893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Понедельник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Вторник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Среда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Четверг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Пятница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Сб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Вс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84384"/>
                  </a:ext>
                </a:extLst>
              </a:tr>
              <a:tr h="1391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Всероссийская программа «Я в деле»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</a:t>
                      </a: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–все ОО кластера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очно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« СГЮА»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ФГБОУ « СГЮА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Всероссийская программа «Я в деле»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</a:t>
                      </a: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–все ОО кластера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очно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« СГЮА»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ФГБОУ «СГЮА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000" b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в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АО «ТД «ТЦ - Поволжье»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(С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посещением катка)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Участники:</a:t>
                      </a:r>
                      <a:r>
                        <a:rPr lang="ru-RU" sz="10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ГАОУ СО «Гимназия № 4»,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МОУ «Лицей № 2», МОУ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«СОШ  №1» г. Петровск (по возможности)</a:t>
                      </a:r>
                      <a:endParaRPr lang="ru-RU" sz="1000" b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Формат: очно</a:t>
                      </a:r>
                      <a:endParaRPr lang="ru-RU" sz="1000" b="0" i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.:</a:t>
                      </a:r>
                      <a:r>
                        <a:rPr lang="ru-RU" sz="10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АО «ТД «ТЦ - Поволжье».</a:t>
                      </a: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</a:t>
                      </a:r>
                      <a:r>
                        <a:rPr lang="ru-RU" sz="10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«Торгово-развлекательный</a:t>
                      </a:r>
                      <a:r>
                        <a:rPr lang="ru-RU" sz="1000" i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центр</a:t>
                      </a:r>
                      <a:endParaRPr lang="ru-RU" sz="1000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«Тау Галерея»</a:t>
                      </a: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Встреча с представителями семейного бизнеса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Участники:</a:t>
                      </a:r>
                      <a:r>
                        <a:rPr lang="ru-RU" sz="10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ГАОУ СО  «Гимназия № 4»,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«Лицей № 53», 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rgbClr val="34343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МАОУ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«Образовательный центр»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Формат: очно</a:t>
                      </a:r>
                      <a:endParaRPr lang="ru-RU" sz="1000" b="0" i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Орг: ГАОУ  СО «Гимназия № 4», ООО «Кофе и шоколад»</a:t>
                      </a:r>
                      <a:endParaRPr lang="ru-RU" sz="1000" b="0" i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ГАОУ СО «Гимназия № 4»,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в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АО «ТД «ТЦ - Поволжье»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(С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посещением катка)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Участники:</a:t>
                      </a:r>
                      <a:r>
                        <a:rPr lang="ru-RU" sz="10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ГАОУ СО «Гимназия № 89», МОУ «Лицей № 47», МАОУ «Лицей «Звезда»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Формат: очно</a:t>
                      </a:r>
                      <a:endParaRPr lang="ru-RU" sz="1000" b="0" i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.:</a:t>
                      </a:r>
                      <a:r>
                        <a:rPr lang="ru-RU" sz="10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АО «ТД «ТЦ - Поволжье».</a:t>
                      </a: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</a:t>
                      </a:r>
                      <a:r>
                        <a:rPr lang="ru-RU" sz="10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«Торгово-развлекательный</a:t>
                      </a:r>
                      <a:r>
                        <a:rPr lang="ru-RU" sz="1000" i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центр</a:t>
                      </a:r>
                      <a:endParaRPr lang="ru-RU" sz="1000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«Тау Галерея»</a:t>
                      </a: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в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АО «ТД «ТЦ - Поволжье».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(С 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посещением катка)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Участники:</a:t>
                      </a:r>
                      <a:r>
                        <a:rPr lang="ru-RU" sz="10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МОУ «Лицей № 53, МАОУ «Образовательный центр»,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 1» г. Калининск    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 по возможности)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Формат: очно</a:t>
                      </a:r>
                      <a:endParaRPr lang="ru-RU" sz="1000" b="0" i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.:</a:t>
                      </a:r>
                      <a:r>
                        <a:rPr lang="ru-RU" sz="10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АО «ТД «ТЦ - Поволжье».</a:t>
                      </a: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</a:t>
                      </a:r>
                      <a:r>
                        <a:rPr lang="ru-RU" sz="10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«Торгово-развлекательный</a:t>
                      </a:r>
                      <a:r>
                        <a:rPr lang="ru-RU" sz="1000" i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центр</a:t>
                      </a:r>
                      <a:endParaRPr lang="ru-RU" sz="1000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«Тау Галерея»</a:t>
                      </a: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065840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44800" y="-126586"/>
            <a:ext cx="6096000" cy="55797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i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ФЕВРАЛЬ 2026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275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910303"/>
              </p:ext>
            </p:extLst>
          </p:nvPr>
        </p:nvGraphicFramePr>
        <p:xfrm>
          <a:off x="95250" y="456787"/>
          <a:ext cx="12001499" cy="5020529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974850">
                  <a:extLst>
                    <a:ext uri="{9D8B030D-6E8A-4147-A177-3AD203B41FA5}">
                      <a16:colId xmlns:a16="http://schemas.microsoft.com/office/drawing/2014/main" val="2067593321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634327152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4182066024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349243393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597960588"/>
                    </a:ext>
                  </a:extLst>
                </a:gridCol>
                <a:gridCol w="1492250">
                  <a:extLst>
                    <a:ext uri="{9D8B030D-6E8A-4147-A177-3AD203B41FA5}">
                      <a16:colId xmlns:a16="http://schemas.microsoft.com/office/drawing/2014/main" val="368257207"/>
                    </a:ext>
                  </a:extLst>
                </a:gridCol>
                <a:gridCol w="584199">
                  <a:extLst>
                    <a:ext uri="{9D8B030D-6E8A-4147-A177-3AD203B41FA5}">
                      <a16:colId xmlns:a16="http://schemas.microsoft.com/office/drawing/2014/main" val="3645371885"/>
                    </a:ext>
                  </a:extLst>
                </a:gridCol>
              </a:tblGrid>
              <a:tr h="312893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Понедельник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Вторник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Среда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Четверг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Пятница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Сб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Вс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84384"/>
                  </a:ext>
                </a:extLst>
              </a:tr>
              <a:tr h="11623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Серия </a:t>
                      </a:r>
                      <a:r>
                        <a:rPr lang="ru-RU" sz="1000" kern="1800" dirty="0" err="1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вебинаров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«Трудные вопросы ОГЭ и ЕГЭ»  «Методы и приемы решения геометрических задач на ОГЭ и ЕГЭ»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Формат: </a:t>
                      </a:r>
                      <a:r>
                        <a:rPr lang="ru-RU" sz="1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дистанционно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«Лицей № 47»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Серия </a:t>
                      </a:r>
                      <a:r>
                        <a:rPr lang="ru-RU" sz="1000" kern="1800" dirty="0" err="1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вебинаров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«Трудные вопросы ОГЭ и ЕГЭ» «ГИА по обществознанию: от теории к практике»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Формат: </a:t>
                      </a:r>
                      <a:r>
                        <a:rPr lang="ru-RU" sz="1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дистанционно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«Лицей № 47»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Саратовский региональный тур Всероссийского конкурса юношеских исследовательских работ им. В. И. Вернадского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666666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– очно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по желанию все ОО кластера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383274"/>
                  </a:ext>
                </a:extLst>
              </a:tr>
              <a:tr h="2032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Специализированный курс для обучающихся «Основы предпринимательской деятельности»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Тема: «</a:t>
                      </a:r>
                      <a:r>
                        <a:rPr lang="ru-RU" sz="100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Цифровая экономика</a:t>
                      </a:r>
                      <a:r>
                        <a:rPr lang="ru-RU" sz="100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Участники: МОУ</a:t>
                      </a:r>
                      <a:r>
                        <a:rPr lang="ru-RU" sz="100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"Лицей № 47»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«Гимназия № 89»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Организатор: Союз «Торгово-промышленная палата»,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«Торгово-промышленная палата»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(ул.  Первомайская, 74)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Специализированный курс для обучающихся «Основы предпринимательской деятельности»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Тема: «</a:t>
                      </a:r>
                      <a:r>
                        <a:rPr lang="ru-RU" sz="100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Цифровая экономика</a:t>
                      </a:r>
                      <a:r>
                        <a:rPr lang="ru-RU" sz="100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Участники: </a:t>
                      </a:r>
                      <a:r>
                        <a:rPr lang="ru-RU" sz="1000">
                          <a:solidFill>
                            <a:srgbClr val="34343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МАОУ</a:t>
                      </a: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«Образовательный центр»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Организатор: Союз «Торгово-промышленная палата»,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«Торгово-промышленная палата»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(ул.  Первомайская, 74)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Специализированный курс для обучающихся «Основы предпринимательской деятельности»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Тема: «</a:t>
                      </a:r>
                      <a:r>
                        <a:rPr lang="ru-RU" sz="100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Цифровая экономика</a:t>
                      </a:r>
                      <a:r>
                        <a:rPr lang="ru-RU" sz="100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Участники: 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МАОУ «Гимназия №4»</a:t>
                      </a: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«Лицей № 53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Организатор: Союз «Торгово-промышленная палата»,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«Торгово-промышленная палата»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(ул.  Первомайская, 74)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Специализированный курс для обучающихся «Основы предпринимательской деятельности»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Тема: «</a:t>
                      </a:r>
                      <a:r>
                        <a:rPr lang="ru-RU" sz="100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Цифровая экономика</a:t>
                      </a:r>
                      <a:r>
                        <a:rPr lang="ru-RU" sz="100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Участники: МАОУ</a:t>
                      </a:r>
                      <a:r>
                        <a:rPr lang="ru-RU" sz="100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«Лицей «Звезда»»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</a:t>
                      </a:r>
                      <a:r>
                        <a:rPr lang="ru-RU" sz="100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«Лицей № 2»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Организатор: Союз «Торгово-промышленная палата»,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«Торгово-промышленная палата»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(ул.  Первомайская, 74)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Специализированный курс для обучающихся «Основы предпринимательской деятельности»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Тема: «</a:t>
                      </a:r>
                      <a:r>
                        <a:rPr lang="ru-RU" sz="1000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Цифровая экономика</a:t>
                      </a:r>
                      <a:r>
                        <a:rPr lang="ru-RU" sz="1000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Участники: МОУ «СОШ № 1» г. Петровска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 1» г. Калининска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– </a:t>
                      </a:r>
                      <a:r>
                        <a:rPr lang="ru-RU" sz="1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очно/дистанционно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Организатор: Союз «Торгово-промышленная палата»,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«Торгово-промышленная палата»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(ул.  Первомайская, 74)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77805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44800" y="-126586"/>
            <a:ext cx="6096000" cy="55797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i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МАРТ 2026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9315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090783"/>
              </p:ext>
            </p:extLst>
          </p:nvPr>
        </p:nvGraphicFramePr>
        <p:xfrm>
          <a:off x="95250" y="456787"/>
          <a:ext cx="12001499" cy="5944012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974850">
                  <a:extLst>
                    <a:ext uri="{9D8B030D-6E8A-4147-A177-3AD203B41FA5}">
                      <a16:colId xmlns:a16="http://schemas.microsoft.com/office/drawing/2014/main" val="2067593321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634327152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4182066024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349243393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597960588"/>
                    </a:ext>
                  </a:extLst>
                </a:gridCol>
                <a:gridCol w="1492250">
                  <a:extLst>
                    <a:ext uri="{9D8B030D-6E8A-4147-A177-3AD203B41FA5}">
                      <a16:colId xmlns:a16="http://schemas.microsoft.com/office/drawing/2014/main" val="368257207"/>
                    </a:ext>
                  </a:extLst>
                </a:gridCol>
                <a:gridCol w="584199">
                  <a:extLst>
                    <a:ext uri="{9D8B030D-6E8A-4147-A177-3AD203B41FA5}">
                      <a16:colId xmlns:a16="http://schemas.microsoft.com/office/drawing/2014/main" val="3645371885"/>
                    </a:ext>
                  </a:extLst>
                </a:gridCol>
              </a:tblGrid>
              <a:tr h="331297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Понедельник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Вторник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Среда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Четверг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Пятница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Сб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Вс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84384"/>
                  </a:ext>
                </a:extLst>
              </a:tr>
              <a:tr h="2417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Проектное сопровождение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кластера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очно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ВО «СГТУ им. Ю. А. Гагарина»»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(по согласованию о необходимости)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«Час олимпиады» (разбор олимпиадных заданий по обществознанию, экономике, математике)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 МАОУ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«Гимназия № 4»,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«Лицей № 53, </a:t>
                      </a:r>
                      <a:r>
                        <a:rPr lang="ru-RU" sz="1000" dirty="0">
                          <a:solidFill>
                            <a:srgbClr val="34343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МАОУ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«Образовательный центр»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–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очно/дистанционно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« СГЮА»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ФГБОУ «СГЮА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«Час олимпиады» (разбор олимпиадных заданий по обществознанию, экономике, математике)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</a:t>
                      </a:r>
                      <a:r>
                        <a:rPr lang="ru-RU" sz="1000" dirty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"Лицей № 47»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5016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«Гимназия № 89»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очно/дистанционно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« СГЮА»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ФГБОУ «СГЮА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Час олимпиады (разбор олимпиадных заданий по обществознанию, экономике, математике)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МАОУ</a:t>
                      </a:r>
                      <a:r>
                        <a:rPr lang="ru-RU" sz="1000" dirty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«Лицей «Звезда»»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0340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</a:t>
                      </a:r>
                      <a:r>
                        <a:rPr lang="ru-RU" sz="1000" dirty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«Лицей № 2»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–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очно/дистанционно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« СГЮА»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ФГБОУ «СГЮА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Час олимпиады (разбор олимпиадных заданий по обществознанию, экономике, математике)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«СОШ № 1» г. Петровска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 1» г. Калининска»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–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очно/дистанционно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« СГЮА»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ФГБОУ «СГЮА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099306"/>
                  </a:ext>
                </a:extLst>
              </a:tr>
              <a:tr h="22106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в Управление Федерального казначейства по Саратовской области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04140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Участники: МОУ</a:t>
                      </a:r>
                      <a:r>
                        <a:rPr lang="ru-RU" sz="1000" dirty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"Лицей № 47» 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«Гимназия № 89» </a:t>
                      </a:r>
                      <a:r>
                        <a:rPr lang="ru-RU" sz="1000" dirty="0" smtClean="0">
                          <a:solidFill>
                            <a:srgbClr val="34343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МАОУ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«Образовательный центр» 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УФК СО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проведения: УФК СО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Управление Федерального казначейства по Саратовской области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Участники: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МАОУ «Гимназия № 4»,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«Лицей №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МОУ «Лицей "Звезда»</a:t>
                      </a:r>
                      <a:endParaRPr lang="ru-RU" sz="10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</a:t>
                      </a:r>
                      <a:r>
                        <a:rPr lang="ru-RU" sz="1000" dirty="0" smtClean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«Лицей № 2»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УФК СО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проведения: УФК СО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353209"/>
                  </a:ext>
                </a:extLst>
              </a:tr>
              <a:tr h="98479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993645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44800" y="-126586"/>
            <a:ext cx="6096000" cy="55797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i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МАРТ 2026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0989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065412"/>
              </p:ext>
            </p:extLst>
          </p:nvPr>
        </p:nvGraphicFramePr>
        <p:xfrm>
          <a:off x="95250" y="456787"/>
          <a:ext cx="12001499" cy="626598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152650">
                  <a:extLst>
                    <a:ext uri="{9D8B030D-6E8A-4147-A177-3AD203B41FA5}">
                      <a16:colId xmlns:a16="http://schemas.microsoft.com/office/drawing/2014/main" val="2067593321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3634327152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4182066024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349243393"/>
                    </a:ext>
                  </a:extLst>
                </a:gridCol>
                <a:gridCol w="2197100">
                  <a:extLst>
                    <a:ext uri="{9D8B030D-6E8A-4147-A177-3AD203B41FA5}">
                      <a16:colId xmlns:a16="http://schemas.microsoft.com/office/drawing/2014/main" val="3597960588"/>
                    </a:ext>
                  </a:extLst>
                </a:gridCol>
                <a:gridCol w="552450">
                  <a:extLst>
                    <a:ext uri="{9D8B030D-6E8A-4147-A177-3AD203B41FA5}">
                      <a16:colId xmlns:a16="http://schemas.microsoft.com/office/drawing/2014/main" val="368257207"/>
                    </a:ext>
                  </a:extLst>
                </a:gridCol>
                <a:gridCol w="584199">
                  <a:extLst>
                    <a:ext uri="{9D8B030D-6E8A-4147-A177-3AD203B41FA5}">
                      <a16:colId xmlns:a16="http://schemas.microsoft.com/office/drawing/2014/main" val="3645371885"/>
                    </a:ext>
                  </a:extLst>
                </a:gridCol>
              </a:tblGrid>
              <a:tr h="275273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Понедельник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Вторник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Среда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Четверг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Пятница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Сб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Вс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84384"/>
                  </a:ext>
                </a:extLst>
              </a:tr>
              <a:tr h="1749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Стартап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«Школа юного экономиста»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– ОО кластера (дата по согласованию)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ВО «СГТУ им. Ю. А. Гагарина»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 «СГТУ им. Ю. А. Гагарина»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Стартап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«Школа юного экономиста»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– ОО кластера (дата по согласованию)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ВО «СГТУ им. Ю. А. Гагарина»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 «СГТУ им. Ю. А. Гагарина»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Стартап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«Школа юного экономиста»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– ОО кластера (дата по согласованию)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ВО «СГТУ им. Ю. А. Гагарина»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 «СГТУ им. Ю. А. Гагарина»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383274"/>
                  </a:ext>
                </a:extLst>
              </a:tr>
              <a:tr h="23676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Серия </a:t>
                      </a:r>
                      <a:r>
                        <a:rPr lang="ru-RU" sz="1000" kern="1800" dirty="0" err="1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вебинаров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«Трудные вопросы ОГЭ и ЕГЭ»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(математика)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дистанционно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«Лицей № 2»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000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Специализированный курс для обучающихся  «Основы предпринимательской деятельности»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Тема: «</a:t>
                      </a:r>
                      <a:r>
                        <a:rPr lang="ru-RU" sz="1000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Налоги и бюджет</a:t>
                      </a:r>
                      <a:r>
                        <a:rPr lang="ru-RU" sz="1000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5016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4343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МАОУ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«Образовательный центр»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Организатор: Союз «Торгово-промышленная палата»,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«Торгово-промышленная палата»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(ул.  Первомайская, 74)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Серия </a:t>
                      </a:r>
                      <a:r>
                        <a:rPr lang="ru-RU" sz="1000" kern="1800" dirty="0" err="1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вебинаров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«Трудные вопросы ОГЭ и ЕГЭ»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(обществознание)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дистанцтонно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«Лицей № 2»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Специализированный курс для обучающихся  «Основы предпринимательской деятельности»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Тема: «</a:t>
                      </a:r>
                      <a:r>
                        <a:rPr lang="ru-RU" sz="1000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Налоги и бюджет</a:t>
                      </a:r>
                      <a:r>
                        <a:rPr lang="ru-RU" sz="1000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</a:t>
                      </a:r>
                      <a:r>
                        <a:rPr lang="ru-RU" sz="1000" dirty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"Лицей № 47»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«Гимназия № 89»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Организатор: Союз «Торгово-промышленная палата»,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«Торгово-промышленная палата»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(ул.  Первомайская, 74)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Специализированный курс для обучающихся  «Основы предпринимательской деятельности»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Тема: «</a:t>
                      </a:r>
                      <a:r>
                        <a:rPr lang="ru-RU" sz="1000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Налоги и бюджет</a:t>
                      </a:r>
                      <a:r>
                        <a:rPr lang="ru-RU" sz="1000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0340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МАОУ</a:t>
                      </a:r>
                      <a:r>
                        <a:rPr lang="ru-RU" sz="1000" dirty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«Лицей "Звезда»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0340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</a:t>
                      </a:r>
                      <a:r>
                        <a:rPr lang="ru-RU" sz="1000" dirty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«Лицей № 2»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Организатор: Союз «Торгово-промышленная палата»,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«Торгово-промышленная палата»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(ул.  Первомайская, 74)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77805"/>
                  </a:ext>
                </a:extLst>
              </a:tr>
              <a:tr h="17884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Предметная неделя математика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ОО, ВУЗы, СПО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5016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4343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Орг. и место проведения:</a:t>
                      </a:r>
                      <a:r>
                        <a:rPr lang="ru-RU" sz="1000" i="1" dirty="0" smtClean="0">
                          <a:solidFill>
                            <a:srgbClr val="34343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МАОУ</a:t>
                      </a:r>
                      <a:r>
                        <a:rPr lang="ru-RU" sz="1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«Образовательный центр имени Героя Советского Союза Расковой Марины Михайловны</a:t>
                      </a:r>
                      <a:endParaRPr lang="ru-RU" sz="1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Предметная неделя математика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ОО, ВУЗы, СПО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4343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Орг. и место проведения:</a:t>
                      </a:r>
                      <a:r>
                        <a:rPr lang="ru-RU" sz="1000" i="1" dirty="0" smtClean="0">
                          <a:solidFill>
                            <a:srgbClr val="34343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МАОУ</a:t>
                      </a:r>
                      <a:r>
                        <a:rPr lang="ru-RU" sz="1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«Образовательный центр имени Героя Советского Союза Расковой Марины Михайловны</a:t>
                      </a:r>
                      <a:endParaRPr lang="ru-RU" sz="1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Предметная неделя математика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ОО, ВУЗы, СПО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5016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4343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Орг. и место проведения:</a:t>
                      </a:r>
                      <a:r>
                        <a:rPr lang="ru-RU" sz="1000" i="1" dirty="0" smtClean="0">
                          <a:solidFill>
                            <a:srgbClr val="34343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МАОУ</a:t>
                      </a:r>
                      <a:r>
                        <a:rPr lang="ru-RU" sz="1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«Образовательный центр имени Героя Советского Союза Расковой Марины Михайловны</a:t>
                      </a:r>
                      <a:endParaRPr lang="ru-RU" sz="1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Предметная неделя математика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ОО, ВУЗы, СПО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5016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4343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Орг. и место проведения:</a:t>
                      </a:r>
                      <a:r>
                        <a:rPr lang="ru-RU" sz="1000" i="1" dirty="0" smtClean="0">
                          <a:solidFill>
                            <a:srgbClr val="34343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МАОУ</a:t>
                      </a:r>
                      <a:r>
                        <a:rPr lang="ru-RU" sz="1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«Образовательный центр имени Героя Советского Союза Расковой Марины Михайловны</a:t>
                      </a:r>
                      <a:endParaRPr lang="ru-RU" sz="1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Предметная неделя математика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ОО, ВУЗы, СПО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5016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4343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Орг. и место проведения:</a:t>
                      </a:r>
                      <a:r>
                        <a:rPr lang="ru-RU" sz="1000" i="1" dirty="0" smtClean="0">
                          <a:solidFill>
                            <a:srgbClr val="34343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МАОУ</a:t>
                      </a:r>
                      <a:r>
                        <a:rPr lang="ru-RU" sz="1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«Образовательный центр имени Героя Советского Союза Расковой Марины Михайловны</a:t>
                      </a:r>
                      <a:endParaRPr lang="ru-RU" sz="1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156205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44800" y="-126586"/>
            <a:ext cx="6096000" cy="55797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i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АПРЕЛЬ 2026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5433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003679"/>
              </p:ext>
            </p:extLst>
          </p:nvPr>
        </p:nvGraphicFramePr>
        <p:xfrm>
          <a:off x="95250" y="456787"/>
          <a:ext cx="12001499" cy="4575328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974850">
                  <a:extLst>
                    <a:ext uri="{9D8B030D-6E8A-4147-A177-3AD203B41FA5}">
                      <a16:colId xmlns:a16="http://schemas.microsoft.com/office/drawing/2014/main" val="2067593321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634327152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4182066024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349243393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597960588"/>
                    </a:ext>
                  </a:extLst>
                </a:gridCol>
                <a:gridCol w="1492250">
                  <a:extLst>
                    <a:ext uri="{9D8B030D-6E8A-4147-A177-3AD203B41FA5}">
                      <a16:colId xmlns:a16="http://schemas.microsoft.com/office/drawing/2014/main" val="368257207"/>
                    </a:ext>
                  </a:extLst>
                </a:gridCol>
                <a:gridCol w="584199">
                  <a:extLst>
                    <a:ext uri="{9D8B030D-6E8A-4147-A177-3AD203B41FA5}">
                      <a16:colId xmlns:a16="http://schemas.microsoft.com/office/drawing/2014/main" val="3645371885"/>
                    </a:ext>
                  </a:extLst>
                </a:gridCol>
              </a:tblGrid>
              <a:tr h="312893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Понедельник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Вторник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Среда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Четверг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Пятница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Сб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Вс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84384"/>
                  </a:ext>
                </a:extLst>
              </a:tr>
              <a:tr h="2032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в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музей Центрального банка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Российской Федерации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– все ОО кластера (выбор даты и темы экскурсии на усмотрение ОО)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Центральный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банк РФ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Центральный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банк РФ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в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музей Центрального банка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Российской Федерации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– все ОО кластера (выбор даты и темы экскурсии на усмотрение ОО)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Центральный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банк РФ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Центральный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банк РФ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в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музей Центрального банка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Российской Федерации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– все ОО кластера (выбор даты и темы экскурсии на усмотрение ОО)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Центральный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банк РФ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Центральный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банк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в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музей Центрального банка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Российской Федерации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– все ОО кластера (выбор даты и темы экскурсии на усмотрение ОО)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Центральный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банк РФ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Центральный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банк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в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музей Центрального банка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Российской Федерации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– все ОО кластера (выбор даты и темы экскурсии на усмотрение ОО)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Центральный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банк РФ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Центральный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банк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в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музей Центрального банка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Российской Федерации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– все ОО кластера (выбор даты и темы экскурсии на усмотрение ОО)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Центральный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банк РФ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Центральный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банк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573242"/>
                  </a:ext>
                </a:extLst>
              </a:tr>
              <a:tr h="2032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Брейн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-ринг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«Лидеры-предприниматели нового поколения»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– все ОО кластера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ВО «СГТУ им. Ю. А.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Гагарина»</a:t>
                      </a:r>
                      <a:r>
                        <a:rPr lang="ru-RU" sz="1000" i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проведения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ВО «СГТУ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им. Ю.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А.</a:t>
                      </a:r>
                      <a:r>
                        <a:rPr lang="ru-RU" sz="1000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Гагарина»</a:t>
                      </a:r>
                    </a:p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kern="12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23429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44800" y="-126586"/>
            <a:ext cx="6096000" cy="55797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i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АПРЕЛЬ 2026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8715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929229"/>
              </p:ext>
            </p:extLst>
          </p:nvPr>
        </p:nvGraphicFramePr>
        <p:xfrm>
          <a:off x="95250" y="456787"/>
          <a:ext cx="12001499" cy="6211831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533650">
                  <a:extLst>
                    <a:ext uri="{9D8B030D-6E8A-4147-A177-3AD203B41FA5}">
                      <a16:colId xmlns:a16="http://schemas.microsoft.com/office/drawing/2014/main" val="2067593321"/>
                    </a:ext>
                  </a:extLst>
                </a:gridCol>
                <a:gridCol w="849086">
                  <a:extLst>
                    <a:ext uri="{9D8B030D-6E8A-4147-A177-3AD203B41FA5}">
                      <a16:colId xmlns:a16="http://schemas.microsoft.com/office/drawing/2014/main" val="3634327152"/>
                    </a:ext>
                  </a:extLst>
                </a:gridCol>
                <a:gridCol w="2498271">
                  <a:extLst>
                    <a:ext uri="{9D8B030D-6E8A-4147-A177-3AD203B41FA5}">
                      <a16:colId xmlns:a16="http://schemas.microsoft.com/office/drawing/2014/main" val="4182066024"/>
                    </a:ext>
                  </a:extLst>
                </a:gridCol>
                <a:gridCol w="2498272">
                  <a:extLst>
                    <a:ext uri="{9D8B030D-6E8A-4147-A177-3AD203B41FA5}">
                      <a16:colId xmlns:a16="http://schemas.microsoft.com/office/drawing/2014/main" val="349243393"/>
                    </a:ext>
                  </a:extLst>
                </a:gridCol>
                <a:gridCol w="2408464">
                  <a:extLst>
                    <a:ext uri="{9D8B030D-6E8A-4147-A177-3AD203B41FA5}">
                      <a16:colId xmlns:a16="http://schemas.microsoft.com/office/drawing/2014/main" val="3597960588"/>
                    </a:ext>
                  </a:extLst>
                </a:gridCol>
                <a:gridCol w="595993">
                  <a:extLst>
                    <a:ext uri="{9D8B030D-6E8A-4147-A177-3AD203B41FA5}">
                      <a16:colId xmlns:a16="http://schemas.microsoft.com/office/drawing/2014/main" val="368257207"/>
                    </a:ext>
                  </a:extLst>
                </a:gridCol>
                <a:gridCol w="617763">
                  <a:extLst>
                    <a:ext uri="{9D8B030D-6E8A-4147-A177-3AD203B41FA5}">
                      <a16:colId xmlns:a16="http://schemas.microsoft.com/office/drawing/2014/main" val="3645371885"/>
                    </a:ext>
                  </a:extLst>
                </a:gridCol>
              </a:tblGrid>
              <a:tr h="225202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Понедельник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Вторник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Среда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Четверг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Пятница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Сб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Вс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84384"/>
                  </a:ext>
                </a:extLst>
              </a:tr>
              <a:tr h="8033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383274"/>
                  </a:ext>
                </a:extLst>
              </a:tr>
              <a:tr h="18566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Серия </a:t>
                      </a:r>
                      <a:r>
                        <a:rPr lang="ru-RU" sz="1000" kern="1800" dirty="0" err="1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вебинаров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педагогов  «Трудные вопросы ОГЭ и ЕГЭ» «Отработка типичных ошибок заданий первой и второй части ОГЭ, ЕГЭ»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(математика)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i="1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kern="1800" dirty="0" smtClean="0">
                        <a:solidFill>
                          <a:srgbClr val="2A313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800" dirty="0" smtClean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i="1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дистанционно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МАОУ «Лицей «Звезда»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Серия </a:t>
                      </a:r>
                      <a:r>
                        <a:rPr lang="ru-RU" sz="1000" kern="1800" dirty="0" err="1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вебинаров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педагогов «Трудные вопросы ОГЭ и ЕГЭ» «Отработка типичных ошибок в заданиях с развернутым ответом ОГЭ, ЕГЭ» (обществознание)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i="1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kern="1800" dirty="0" smtClean="0">
                        <a:solidFill>
                          <a:srgbClr val="2A313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800" dirty="0" smtClean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i="1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дистанционно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МАОУ «Лицей «Звезда»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Специализированный курс для обучающихся «Основы предпринимательской деятельности»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Тема: «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Налоги и бюджет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»»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«СОШ № 1» г. Петровска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 1» г.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Калининска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– очно/дистанционно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Организатор: Союз «Торгово-промышленная палата»,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«Торгово-промышленная палата»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(ул.  Первомайская, 74)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77805"/>
                  </a:ext>
                </a:extLst>
              </a:tr>
              <a:tr h="12048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Ярмарка профессий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 кластера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ормат -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 ВО «СГТУ им. Ю. А. Гагарина», СОИРО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ФГБОУ  ВО «СГТУ им. Ю. А. Гагарина»,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Ярмарка профессий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 кластера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СОИРО, ФГБОУ «СГЮА», </a:t>
                      </a: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РАНХиГС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СОИРО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ФГБОУ «СГЮА»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1876132"/>
                  </a:ext>
                </a:extLst>
              </a:tr>
              <a:tr h="1404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Ярмарка профессий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 кластера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Орг. и место проведения: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ГАПОУ СО «Саратовский колледж строительства мостов и гидротехнических сооружений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573242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44800" y="-126586"/>
            <a:ext cx="6096000" cy="55797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i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МАЙ 2026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8291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229648"/>
              </p:ext>
            </p:extLst>
          </p:nvPr>
        </p:nvGraphicFramePr>
        <p:xfrm>
          <a:off x="152400" y="1066800"/>
          <a:ext cx="11887200" cy="561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8222">
                  <a:extLst>
                    <a:ext uri="{9D8B030D-6E8A-4147-A177-3AD203B41FA5}">
                      <a16:colId xmlns:a16="http://schemas.microsoft.com/office/drawing/2014/main" val="3842414644"/>
                    </a:ext>
                  </a:extLst>
                </a:gridCol>
                <a:gridCol w="2630679">
                  <a:extLst>
                    <a:ext uri="{9D8B030D-6E8A-4147-A177-3AD203B41FA5}">
                      <a16:colId xmlns:a16="http://schemas.microsoft.com/office/drawing/2014/main" val="4158809820"/>
                    </a:ext>
                  </a:extLst>
                </a:gridCol>
                <a:gridCol w="3688517">
                  <a:extLst>
                    <a:ext uri="{9D8B030D-6E8A-4147-A177-3AD203B41FA5}">
                      <a16:colId xmlns:a16="http://schemas.microsoft.com/office/drawing/2014/main" val="3244221656"/>
                    </a:ext>
                  </a:extLst>
                </a:gridCol>
                <a:gridCol w="2789782">
                  <a:extLst>
                    <a:ext uri="{9D8B030D-6E8A-4147-A177-3AD203B41FA5}">
                      <a16:colId xmlns:a16="http://schemas.microsoft.com/office/drawing/2014/main" val="40720951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Центр кластерного развития (ЦКР)</a:t>
                      </a:r>
                    </a:p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Центры развития образования кластера</a:t>
                      </a:r>
                    </a:p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Образовательные организации – партнеры </a:t>
                      </a:r>
                    </a:p>
                    <a:p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(ООП)</a:t>
                      </a:r>
                    </a:p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Предприятия –партнеры (ПП)</a:t>
                      </a:r>
                    </a:p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355876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МАОУ «Гимназия № 4 имени Героя Советского Союза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В.М.Безбокова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МАОУ «Образовательный центр имени Героя Советского Союза Расковой Марины Михайловны»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ПИУ имени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П.А.Столыпина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- филиал ФГБОУ ВО «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РАНХиГС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Союз «Торгово-промышленная палата Саратовской области» </a:t>
                      </a:r>
                      <a:endParaRPr lang="ru-RU" sz="1200" dirty="0" smtClean="0"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44793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МОУ «Гимназия № 89» </a:t>
                      </a:r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ФГБОУ ВО «СГТУ имени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Ю.А.Гагарина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ООО "Кухни Мария"</a:t>
                      </a:r>
                      <a:endParaRPr lang="ru-RU" sz="1200" dirty="0" smtClean="0"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7260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ФГБОУ ВО «СГЮА»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ООО «Кофе и шоколад»</a:t>
                      </a:r>
                      <a:endParaRPr lang="ru-RU" sz="1200" dirty="0" smtClean="0"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171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ГАПОУ СО «Саратовский колледж строительства мостов и гидротехнических сооружений»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Отделение по Саратовской области Волго-Вятского главного управления Центрального банка Российской Федерации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661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120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Автономная некоммерческая организация ДО «Дизайн карьеры»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Управление Федерального казначейства по Саратовской области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845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120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МОУ «Лицей № 53»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6475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120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МОУ "Лицей № 47 имени К.В. Благодарова"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721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120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МАОУ "Лицей "Звезда"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363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120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МОУ «Лицей № 2»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468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120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МОУ «СОШ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№ 1 г. Петровска Саратовской области»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907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120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МБОУ «СОШ № 1 имени Героя Советского Союза П. И. Чиркина г. Калининска Саратовской области»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85395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65200" y="213184"/>
            <a:ext cx="10261600" cy="748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Состав </a:t>
            </a:r>
            <a:r>
              <a:rPr lang="ru-RU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участников кластера «Экономика перспектив и достижений</a:t>
            </a:r>
            <a:r>
              <a:rPr lang="ru-RU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24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социально-экономический профиль)</a:t>
            </a:r>
            <a:endParaRPr lang="ru-RU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4547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692592"/>
            <a:ext cx="7467600" cy="51019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788228"/>
              </p:ext>
            </p:extLst>
          </p:nvPr>
        </p:nvGraphicFramePr>
        <p:xfrm>
          <a:off x="2286000" y="118638"/>
          <a:ext cx="7467600" cy="1510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67600">
                  <a:extLst>
                    <a:ext uri="{9D8B030D-6E8A-4147-A177-3AD203B41FA5}">
                      <a16:colId xmlns:a16="http://schemas.microsoft.com/office/drawing/2014/main" val="4123289033"/>
                    </a:ext>
                  </a:extLst>
                </a:gridCol>
              </a:tblGrid>
              <a:tr h="3979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неделя- работа с педагогами (подготовка к ОГЭ и ЕГЭ)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787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неделя-работа с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обучающмися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(занятия с детьми, «Час олимпиады»)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CE7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541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неделя-методическая работа (обобщение опыта,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методобъединения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методнедели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02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неделя- неделя профориентации  («Введение в профессию», </a:t>
                      </a:r>
                      <a:r>
                        <a:rPr lang="ru-RU" sz="1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профпробы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698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63850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593736"/>
              </p:ext>
            </p:extLst>
          </p:nvPr>
        </p:nvGraphicFramePr>
        <p:xfrm>
          <a:off x="95250" y="456785"/>
          <a:ext cx="12001499" cy="4879848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809750">
                  <a:extLst>
                    <a:ext uri="{9D8B030D-6E8A-4147-A177-3AD203B41FA5}">
                      <a16:colId xmlns:a16="http://schemas.microsoft.com/office/drawing/2014/main" val="2067593321"/>
                    </a:ext>
                  </a:extLst>
                </a:gridCol>
                <a:gridCol w="1739900">
                  <a:extLst>
                    <a:ext uri="{9D8B030D-6E8A-4147-A177-3AD203B41FA5}">
                      <a16:colId xmlns:a16="http://schemas.microsoft.com/office/drawing/2014/main" val="1429566671"/>
                    </a:ext>
                  </a:extLst>
                </a:gridCol>
                <a:gridCol w="2015671">
                  <a:extLst>
                    <a:ext uri="{9D8B030D-6E8A-4147-A177-3AD203B41FA5}">
                      <a16:colId xmlns:a16="http://schemas.microsoft.com/office/drawing/2014/main" val="408861210"/>
                    </a:ext>
                  </a:extLst>
                </a:gridCol>
                <a:gridCol w="1578429">
                  <a:extLst>
                    <a:ext uri="{9D8B030D-6E8A-4147-A177-3AD203B41FA5}">
                      <a16:colId xmlns:a16="http://schemas.microsoft.com/office/drawing/2014/main" val="349243393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3240791021"/>
                    </a:ext>
                  </a:extLst>
                </a:gridCol>
                <a:gridCol w="1816100">
                  <a:extLst>
                    <a:ext uri="{9D8B030D-6E8A-4147-A177-3AD203B41FA5}">
                      <a16:colId xmlns:a16="http://schemas.microsoft.com/office/drawing/2014/main" val="368257207"/>
                    </a:ext>
                  </a:extLst>
                </a:gridCol>
                <a:gridCol w="1276349">
                  <a:extLst>
                    <a:ext uri="{9D8B030D-6E8A-4147-A177-3AD203B41FA5}">
                      <a16:colId xmlns:a16="http://schemas.microsoft.com/office/drawing/2014/main" val="3645371885"/>
                    </a:ext>
                  </a:extLst>
                </a:gridCol>
              </a:tblGrid>
              <a:tr h="198726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Понедельник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Вторник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Среда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Четверг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Пятница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Сб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Вс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84384"/>
                  </a:ext>
                </a:extLst>
              </a:tr>
              <a:tr h="759575">
                <a:tc gridSpan="3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октября </a:t>
                      </a:r>
                    </a:p>
                    <a:p>
                      <a:pPr algn="l"/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«Осенняя</a:t>
                      </a:r>
                      <a:r>
                        <a:rPr lang="ru-RU" sz="1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смена»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Формат-очно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РАНХиГС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РАНХиГС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октября</a:t>
                      </a:r>
                      <a:endParaRPr lang="ru-RU" sz="10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Олимпиада</a:t>
                      </a:r>
                      <a:r>
                        <a:rPr lang="ru-RU" sz="1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Высшая проба»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Формат-дистанционно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НИУ ВШЭ</a:t>
                      </a:r>
                      <a:endParaRPr lang="ru-RU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703403"/>
                  </a:ext>
                </a:extLst>
              </a:tr>
              <a:tr h="151694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000" b="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Вебинар</a:t>
                      </a:r>
                      <a:r>
                        <a:rPr lang="ru-RU" sz="1000" b="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«Трудные вопросы ОГЭ и ЕГЭ» Математика</a:t>
                      </a:r>
                    </a:p>
                    <a:p>
                      <a:pPr marL="0" algn="l" defTabSz="914400" rtl="0" eaLnBrk="1" latinLnBrk="0" hangingPunct="1"/>
                      <a:endParaRPr lang="ru-RU" sz="1000" b="1" kern="1200" baseline="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Формат – дистанционно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МОУ «Гимназия № 4»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l" defTabSz="914400" rtl="0" eaLnBrk="1" latinLnBrk="0" hangingPunct="1"/>
                      <a:endParaRPr lang="ru-RU" sz="1000" b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Заседание МО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«Предпринимательского класса в школе»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Формат – дистанционно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ОЦ</a:t>
                      </a:r>
                      <a:r>
                        <a:rPr lang="ru-RU" sz="1000" b="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им. Героя Советского Союза Расковой М.М.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Практикум </a:t>
                      </a:r>
                      <a:r>
                        <a:rPr lang="ru-RU" sz="1000" b="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игра «Поколение Профи – все шаги построения карьеры»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Участники: все ОО кластера</a:t>
                      </a:r>
                    </a:p>
                    <a:p>
                      <a:pPr marL="0" algn="l" defTabSz="914400" rtl="0" eaLnBrk="1" latinLnBrk="0" hangingPunct="1"/>
                      <a:endParaRPr kumimoji="0" lang="ru-RU" sz="1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Формат-дистанционно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000" b="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АНО ДО «Дизайн карьеры»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77805"/>
                  </a:ext>
                </a:extLst>
              </a:tr>
              <a:tr h="105987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Вебинар</a:t>
                      </a:r>
                      <a:r>
                        <a:rPr lang="ru-RU" sz="1000" b="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«Трудные вопросы ОГЭ и ЕГЭ».  Обществознание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Формат – дистанционно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МАОУ «Гимназия № 4»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l" defTabSz="914400" rtl="0" eaLnBrk="1" latinLnBrk="0" hangingPunct="1"/>
                      <a:endParaRPr lang="ru-RU" sz="1000" b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ru-RU" sz="1000" b="1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сессия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Участники: все ОО кластера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Формат-очно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РАНХиГС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РАНХиГС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09930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44800" y="-126586"/>
            <a:ext cx="6096000" cy="55797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i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НОЯБРЬ </a:t>
            </a: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2025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215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312365"/>
              </p:ext>
            </p:extLst>
          </p:nvPr>
        </p:nvGraphicFramePr>
        <p:xfrm>
          <a:off x="95250" y="456785"/>
          <a:ext cx="12001499" cy="450494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809750">
                  <a:extLst>
                    <a:ext uri="{9D8B030D-6E8A-4147-A177-3AD203B41FA5}">
                      <a16:colId xmlns:a16="http://schemas.microsoft.com/office/drawing/2014/main" val="2067593321"/>
                    </a:ext>
                  </a:extLst>
                </a:gridCol>
                <a:gridCol w="1739900">
                  <a:extLst>
                    <a:ext uri="{9D8B030D-6E8A-4147-A177-3AD203B41FA5}">
                      <a16:colId xmlns:a16="http://schemas.microsoft.com/office/drawing/2014/main" val="1429566671"/>
                    </a:ext>
                  </a:extLst>
                </a:gridCol>
                <a:gridCol w="2015671">
                  <a:extLst>
                    <a:ext uri="{9D8B030D-6E8A-4147-A177-3AD203B41FA5}">
                      <a16:colId xmlns:a16="http://schemas.microsoft.com/office/drawing/2014/main" val="408861210"/>
                    </a:ext>
                  </a:extLst>
                </a:gridCol>
                <a:gridCol w="1578429">
                  <a:extLst>
                    <a:ext uri="{9D8B030D-6E8A-4147-A177-3AD203B41FA5}">
                      <a16:colId xmlns:a16="http://schemas.microsoft.com/office/drawing/2014/main" val="349243393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3240791021"/>
                    </a:ext>
                  </a:extLst>
                </a:gridCol>
                <a:gridCol w="1816100">
                  <a:extLst>
                    <a:ext uri="{9D8B030D-6E8A-4147-A177-3AD203B41FA5}">
                      <a16:colId xmlns:a16="http://schemas.microsoft.com/office/drawing/2014/main" val="368257207"/>
                    </a:ext>
                  </a:extLst>
                </a:gridCol>
                <a:gridCol w="1276349">
                  <a:extLst>
                    <a:ext uri="{9D8B030D-6E8A-4147-A177-3AD203B41FA5}">
                      <a16:colId xmlns:a16="http://schemas.microsoft.com/office/drawing/2014/main" val="3645371885"/>
                    </a:ext>
                  </a:extLst>
                </a:gridCol>
              </a:tblGrid>
              <a:tr h="186528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Понедельник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Вторник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Среда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Четверг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Пятница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Сб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Вс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84384"/>
                  </a:ext>
                </a:extLst>
              </a:tr>
              <a:tr h="16165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Олимпиада «Финансовая грамотность»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Формат-дистанционно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РАНХиГС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РАНХиГС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000" b="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Мастер-класс «Основы 1-С. Бухгалтерия»</a:t>
                      </a:r>
                    </a:p>
                    <a:p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Участники- все ОО кластера</a:t>
                      </a:r>
                    </a:p>
                    <a:p>
                      <a:endParaRPr lang="ru-RU" sz="1000" b="0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Организатор: ГАПОУ СО 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«Саратовский колледж строительства мостов и гидротехнических сооружений»</a:t>
                      </a:r>
                      <a:endParaRPr lang="ru-RU" sz="1000" b="0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Место проведения:</a:t>
                      </a:r>
                    </a:p>
                    <a:p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ГАПОУ СО «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«Саратовский колледж строительства мостов и гидротехнических сооружений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000" b="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Стартап</a:t>
                      </a:r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«Школа юного экономиста»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Участники: все ОО кластера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b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Организатор: ФБГОУ ВО « СГЮА»</a:t>
                      </a:r>
                      <a:endParaRPr lang="ru-RU" sz="1000" b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ФБГОУ ВО «СГЮА»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376767"/>
                  </a:ext>
                </a:extLst>
              </a:tr>
              <a:tr h="125284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Экскурсия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Участник-МОУ</a:t>
                      </a:r>
                      <a:r>
                        <a:rPr lang="ru-RU" sz="1000" b="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«Лицей 53</a:t>
                      </a:r>
                      <a:r>
                        <a:rPr lang="ru-RU" sz="1000" b="1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Организатор: ООО «Кухни Мария»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ООО «Кухни Мария»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l" defTabSz="914400" rtl="0" eaLnBrk="1" latinLnBrk="0" hangingPunct="1"/>
                      <a:endParaRPr lang="ru-RU" sz="1000" b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Сопровождение реализации проектов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Участник: МАОУ «Гимназия 4»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ормат - очно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 ВО «СГТУ им. Ю. А. Гагарина», СОИРО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МАОУ «Гимназия 4»</a:t>
                      </a:r>
                      <a:endParaRPr kumimoji="0" lang="ru-RU" sz="1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Сопровождение реализации проектов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ормат - очно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 ВО «СГТУ им. Ю. А. Гагарина», СОИРО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МОУ «</a:t>
                      </a:r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Лицей №47»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718518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44800" y="-126586"/>
            <a:ext cx="6096000" cy="55797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i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НОЯБРЬ </a:t>
            </a: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2025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2112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824979"/>
              </p:ext>
            </p:extLst>
          </p:nvPr>
        </p:nvGraphicFramePr>
        <p:xfrm>
          <a:off x="95250" y="456787"/>
          <a:ext cx="12001499" cy="6404321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159000">
                  <a:extLst>
                    <a:ext uri="{9D8B030D-6E8A-4147-A177-3AD203B41FA5}">
                      <a16:colId xmlns:a16="http://schemas.microsoft.com/office/drawing/2014/main" val="2067593321"/>
                    </a:ext>
                  </a:extLst>
                </a:gridCol>
                <a:gridCol w="2146300">
                  <a:extLst>
                    <a:ext uri="{9D8B030D-6E8A-4147-A177-3AD203B41FA5}">
                      <a16:colId xmlns:a16="http://schemas.microsoft.com/office/drawing/2014/main" val="3634327152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4182066024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val="349243393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val="3597960588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368257207"/>
                    </a:ext>
                  </a:extLst>
                </a:gridCol>
                <a:gridCol w="584199">
                  <a:extLst>
                    <a:ext uri="{9D8B030D-6E8A-4147-A177-3AD203B41FA5}">
                      <a16:colId xmlns:a16="http://schemas.microsoft.com/office/drawing/2014/main" val="3645371885"/>
                    </a:ext>
                  </a:extLst>
                </a:gridCol>
              </a:tblGrid>
              <a:tr h="312893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Понедельник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Вторник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Среда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Четверг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Пятница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Сб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Вс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84384"/>
                  </a:ext>
                </a:extLst>
              </a:tr>
              <a:tr h="1162340"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1000" b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Вебинар</a:t>
                      </a:r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для педагогов «Трудные вопросы ОГЭ и ЕГЭ»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«Математика; от простого к сложному» 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endParaRPr lang="ru-RU" sz="1000" b="0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Формат – дистанционно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МОУ «Гимназия № 89»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r>
                        <a:rPr lang="ru-RU" sz="1000" b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Вебинар</a:t>
                      </a:r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для педагогов «Трудные вопросы ОГЭ и ЕГЭ» 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«Вечные ценности и формирование гражданской позиции при подготовке к ОГЭ и ЕГЭ» 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Формат – дистанционно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МОУ «Гимназия № 89»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НПК  «Гостеприимная Россия»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endParaRPr lang="ru-RU" sz="1000" b="0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000" b="0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000" b="0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0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РАНХиГС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Место проведения: </a:t>
                      </a:r>
                      <a:r>
                        <a:rPr lang="ru-RU" sz="10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РАНХиГС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703403"/>
                  </a:ext>
                </a:extLst>
              </a:tr>
              <a:tr h="203282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Специализированный курс «Основы предпринимательской деятельности»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Тема: «Культура предпринимательства, основы бизнес-моделирования» 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Участники: 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МОУ "Лицей № 47» 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МОУ «Гимназия № 89» 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Организатор: Союз «Торгово-промышленная палата», 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Место проведения: «Торгово-промышленная палата»</a:t>
                      </a: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(ул.  Первомайская, 74)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Специализированный курс «Основы предпринимательской деятельности»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Тема: «Культура предпринимательства, основы бизнес-моделирования» 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Участники: МАОУ «Образовательный центр» </a:t>
                      </a: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000" b="0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Организатор: Союз «Торгово-промышленная палата», 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Место проведения: Союз «Торгово-промышленная палата»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(ул.  Первомайская, 74)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Специализированный курс «Основы предпринимательской деятельности»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Тема: «Культура предпринимательства, основы бизнес-моделирования» 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Участники: 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МАОУ «Гимназия №4» 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МОУ «Лицей № 53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Организатор: Союз «Торгово-промышленная палата», 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Место проведения: Союз «Торгово-промышленная палата»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(ул.  Первомайская, 74)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Специализированный курс «Основы предпринимательской деятельности»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Тема: «Культура предпринимательства, основы бизнес-моделирования» 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Участники: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МАОУ «Лицей «Звезда»»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МОУ «Лицей № 2»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Организатор: Союз «Торгово-промышленная палата», 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Место проведения: Союз «Торгово-промышленная палата»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(ул.  Первомайская, 74)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Специализированный курс «Основы предпринимательской деятельности»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Тема: «Культура предпринимательства, основы бизнес-моделирования» 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Участники: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МОУ «СОШ № 1» г. Петровска</a:t>
                      </a:r>
                    </a:p>
                    <a:p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МБОУ «СОШ № 1» г. Калининска</a:t>
                      </a:r>
                    </a:p>
                    <a:p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Организатор: Союз «Торгово-промышленная палата», </a:t>
                      </a:r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Место проведения: Союз «Торгово-промышленная палата»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(ул.  Первомайская, 74)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77805"/>
                  </a:ext>
                </a:extLst>
              </a:tr>
              <a:tr h="1391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Проектное </a:t>
                      </a: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сопровождение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 кластера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очно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Организатор: ФБГОУ ВО «СГЮА» (по согласованию о необходимости)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Деловая игра «Не в деньгах счастье»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Участники: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МАОУ «Гимназия №89»,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МОУ «Лицей № 2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Организатор: ФБГОУ ВО « СГЮА»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ФБГОУ ВО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«СГЮА»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Деловая игра «Не в деньгах счастье»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Участники: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МАОУ «Гимназия №4»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«Лицей № 53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«Образовательный 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Организатор: ФБГОУ ВО « СГЮА»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ФБГОУ ВО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«СГЮА»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Деловая игра «Не в деньгах счастье»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Участники: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МАОУ «Лицей Звезда»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«Лицей № 47»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очно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Организатор: ФБГОУ ВО « СГЮА»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ФБГОУ ВО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«СГЮА»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Деловая игра «Не в деньгах счастье»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Участники: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«СОШ № 1» г. Петровска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 1» г. Калининск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Организатор: ФБГОУ ВО « СГЮА»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ФБГОУ ВО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«СГЮА»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b="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09930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44800" y="-126586"/>
            <a:ext cx="6096000" cy="55797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i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ДЕКАБРЬ 2025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1807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962308"/>
              </p:ext>
            </p:extLst>
          </p:nvPr>
        </p:nvGraphicFramePr>
        <p:xfrm>
          <a:off x="95250" y="456787"/>
          <a:ext cx="12033673" cy="4385917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159000">
                  <a:extLst>
                    <a:ext uri="{9D8B030D-6E8A-4147-A177-3AD203B41FA5}">
                      <a16:colId xmlns:a16="http://schemas.microsoft.com/office/drawing/2014/main" val="2067593321"/>
                    </a:ext>
                  </a:extLst>
                </a:gridCol>
                <a:gridCol w="2146300">
                  <a:extLst>
                    <a:ext uri="{9D8B030D-6E8A-4147-A177-3AD203B41FA5}">
                      <a16:colId xmlns:a16="http://schemas.microsoft.com/office/drawing/2014/main" val="3634327152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4182066024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val="349243393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val="3597960588"/>
                    </a:ext>
                  </a:extLst>
                </a:gridCol>
                <a:gridCol w="654474">
                  <a:extLst>
                    <a:ext uri="{9D8B030D-6E8A-4147-A177-3AD203B41FA5}">
                      <a16:colId xmlns:a16="http://schemas.microsoft.com/office/drawing/2014/main" val="368257207"/>
                    </a:ext>
                  </a:extLst>
                </a:gridCol>
                <a:gridCol w="584199">
                  <a:extLst>
                    <a:ext uri="{9D8B030D-6E8A-4147-A177-3AD203B41FA5}">
                      <a16:colId xmlns:a16="http://schemas.microsoft.com/office/drawing/2014/main" val="3645371885"/>
                    </a:ext>
                  </a:extLst>
                </a:gridCol>
              </a:tblGrid>
              <a:tr h="312893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Понедельник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Вторник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Среда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Четверг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Пятница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Сб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Вс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84384"/>
                  </a:ext>
                </a:extLst>
              </a:tr>
              <a:tr h="1275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на производственное объединение «Кухни Мария»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Участники: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«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Образовательный центр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очно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Организатор: ООО «Кухни Мария»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ООО «Кухни Мария»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на производственное объединение «Кухни Мария»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Участники: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МОУ «Лицей № 47»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МАОУ «Гимназия №89»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МОУ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очно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Организатор: ООО «Кухни Мария»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ООО «Кухни Мария»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на производственное объединение «Кухни Мария»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Участники: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МОУ «Лицей № 2»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очно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Организатор: ООО «Кухни Мария»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ООО «Кухни Мария»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на производственное объединение «Кухни Мария»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Участники: МАОУ «Гимназия №4»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МАОУ «Лицей Звезда»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очно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Организатор: ООО «Кухни Мария»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ООО «Кухни Мария»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Экскурсия на производственное объединение «Кухни Мария»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Участники: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«СОШ № 1» г. Петровска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 1» г. Калининск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- очно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Организатор: ООО «Кухни Мария»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ООО «Кухни Мария»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ru-RU" sz="10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486911"/>
                  </a:ext>
                </a:extLst>
              </a:tr>
              <a:tr h="10581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0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718838"/>
                  </a:ext>
                </a:extLst>
              </a:tr>
              <a:tr h="10581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ru-RU" sz="10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93462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44800" y="-126586"/>
            <a:ext cx="6096000" cy="55797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i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ДЕКАБРЬ 2025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44800" y="4699414"/>
            <a:ext cx="6096000" cy="25527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i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ЯНВАРЬ 2026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0843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755743"/>
              </p:ext>
            </p:extLst>
          </p:nvPr>
        </p:nvGraphicFramePr>
        <p:xfrm>
          <a:off x="95250" y="456787"/>
          <a:ext cx="12001499" cy="6259348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159000">
                  <a:extLst>
                    <a:ext uri="{9D8B030D-6E8A-4147-A177-3AD203B41FA5}">
                      <a16:colId xmlns:a16="http://schemas.microsoft.com/office/drawing/2014/main" val="2067593321"/>
                    </a:ext>
                  </a:extLst>
                </a:gridCol>
                <a:gridCol w="2146300">
                  <a:extLst>
                    <a:ext uri="{9D8B030D-6E8A-4147-A177-3AD203B41FA5}">
                      <a16:colId xmlns:a16="http://schemas.microsoft.com/office/drawing/2014/main" val="3634327152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4182066024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val="349243393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val="3597960588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368257207"/>
                    </a:ext>
                  </a:extLst>
                </a:gridCol>
                <a:gridCol w="584199">
                  <a:extLst>
                    <a:ext uri="{9D8B030D-6E8A-4147-A177-3AD203B41FA5}">
                      <a16:colId xmlns:a16="http://schemas.microsoft.com/office/drawing/2014/main" val="3645371885"/>
                    </a:ext>
                  </a:extLst>
                </a:gridCol>
              </a:tblGrid>
              <a:tr h="312893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Понедельник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Вторник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Среда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Четверг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Пятница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Сб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Вс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84384"/>
                  </a:ext>
                </a:extLst>
              </a:tr>
              <a:tr h="11623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Серия </a:t>
                      </a:r>
                      <a:r>
                        <a:rPr lang="ru-RU" sz="1000" kern="1800" dirty="0" err="1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вебинаров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«Трудные вопросы ОГЭ и ЕГЭ» «неравенства» пять способов потерять баллы и один способ их вернуть»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– дистанционно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«Лицей№ 53»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Серия </a:t>
                      </a:r>
                      <a:r>
                        <a:rPr lang="ru-RU" sz="1000" kern="1800" dirty="0" err="1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вебинаров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«Трудные вопросы ОГЭ и ЕГЭ» «</a:t>
                      </a:r>
                      <a:r>
                        <a:rPr lang="ru-RU" sz="1000" kern="1800" dirty="0" err="1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Особеннности</a:t>
                      </a:r>
                      <a:r>
                        <a:rPr lang="ru-RU" sz="100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выполнения заданий второй части ЕГЭ и заданий с развернутым ответом ОГЭ» 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(обществознание)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- дистанционно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Орг:МАОУ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«Образовательный центр» (обществознание)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Родительское собрание «Стратегия создания предпрофессиональных классов»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очно/</a:t>
                      </a: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дистанцтон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все ОО кластера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все ОО кластера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383274"/>
                  </a:ext>
                </a:extLst>
              </a:tr>
              <a:tr h="2032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Мастер-класс «Основы технологического предпринимательства: от идеи до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стартапа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 кластера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Формат: очно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ВО «СГТУ им. Ю. А. Гагарина»»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 ФГБОУ ВО «СГТУ им. Ю. А. Гагарина»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Проектное сопровождение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кластера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очно (по согласованию и необходимости)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Формат: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ВО «СГТУ им. Ю. А. Гагарина»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 «СГТУ им. Ю. А. Гагарина»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Деловая игра «</a:t>
                      </a:r>
                      <a:r>
                        <a:rPr lang="en-US" sz="1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ru-RU" sz="10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igital</a:t>
                      </a:r>
                      <a:r>
                        <a:rPr lang="ru-RU" sz="1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-маркетинг в сфере продвижения товаров и услуг</a:t>
                      </a:r>
                      <a:r>
                        <a:rPr lang="ru-RU" sz="1000" dirty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кластера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очно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РАНХиГС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РАНХиГС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77805"/>
                  </a:ext>
                </a:extLst>
              </a:tr>
              <a:tr h="1391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Практикум для школьников «Уроки лидерства»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АОУ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«Гимназия №4»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«Лицей№ 53»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476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34343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МАОУ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«Образовательный центр»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476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МАОУ</a:t>
                      </a:r>
                      <a:r>
                        <a:rPr lang="ru-RU" sz="1000" dirty="0" smtClean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«Лицей «Звезда»»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Формат: очно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ВО «СГТУ им. Ю. А. Гагарина»»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1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АОУ </a:t>
                      </a:r>
                      <a:r>
                        <a:rPr lang="ru-RU" sz="10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«Гимназия № 4</a:t>
                      </a:r>
                      <a:r>
                        <a:rPr lang="ru-RU" sz="10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Практикум для школьников «Уроки лидерства»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ГАОУ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«Гимназия №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89»</a:t>
                      </a:r>
                      <a:endParaRPr lang="ru-RU" sz="100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</a:t>
                      </a:r>
                      <a:r>
                        <a:rPr lang="ru-RU" sz="1000" dirty="0" smtClean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«Лицей № 47»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07315"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</a:t>
                      </a:r>
                      <a:r>
                        <a:rPr lang="ru-RU" sz="1000" dirty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«Лицей № 2»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Формат: очно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ФГБОУ ВО «СГТУ им. Ю. А. Гагарина»»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</a:t>
                      </a:r>
                      <a:r>
                        <a:rPr lang="ru-RU" sz="100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ОУ 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«Гимназия № 89»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Занятие в рамках реализации программы «Россия – мои горизонты»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«Россия деловая: предпринимательство и бизнес»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 кластера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Формат-очно</a:t>
                      </a:r>
                      <a:endParaRPr lang="ru-RU" sz="1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i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0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 ОО кластера</a:t>
                      </a:r>
                      <a:endParaRPr lang="ru-RU" sz="100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 </a:t>
                      </a:r>
                      <a:r>
                        <a:rPr lang="ru-RU" sz="10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 ОО кластера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09930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44800" y="-126586"/>
            <a:ext cx="6096000" cy="55797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i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ЯНВАРЬ 2026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3115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237416"/>
              </p:ext>
            </p:extLst>
          </p:nvPr>
        </p:nvGraphicFramePr>
        <p:xfrm>
          <a:off x="199505" y="431387"/>
          <a:ext cx="11897245" cy="7633682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140245">
                  <a:extLst>
                    <a:ext uri="{9D8B030D-6E8A-4147-A177-3AD203B41FA5}">
                      <a16:colId xmlns:a16="http://schemas.microsoft.com/office/drawing/2014/main" val="2067593321"/>
                    </a:ext>
                  </a:extLst>
                </a:gridCol>
                <a:gridCol w="2127656">
                  <a:extLst>
                    <a:ext uri="{9D8B030D-6E8A-4147-A177-3AD203B41FA5}">
                      <a16:colId xmlns:a16="http://schemas.microsoft.com/office/drawing/2014/main" val="3634327152"/>
                    </a:ext>
                  </a:extLst>
                </a:gridCol>
                <a:gridCol w="2152835">
                  <a:extLst>
                    <a:ext uri="{9D8B030D-6E8A-4147-A177-3AD203B41FA5}">
                      <a16:colId xmlns:a16="http://schemas.microsoft.com/office/drawing/2014/main" val="4182066024"/>
                    </a:ext>
                  </a:extLst>
                </a:gridCol>
                <a:gridCol w="2140245">
                  <a:extLst>
                    <a:ext uri="{9D8B030D-6E8A-4147-A177-3AD203B41FA5}">
                      <a16:colId xmlns:a16="http://schemas.microsoft.com/office/drawing/2014/main" val="349243393"/>
                    </a:ext>
                  </a:extLst>
                </a:gridCol>
                <a:gridCol w="2140245">
                  <a:extLst>
                    <a:ext uri="{9D8B030D-6E8A-4147-A177-3AD203B41FA5}">
                      <a16:colId xmlns:a16="http://schemas.microsoft.com/office/drawing/2014/main" val="3597960588"/>
                    </a:ext>
                  </a:extLst>
                </a:gridCol>
                <a:gridCol w="616895">
                  <a:extLst>
                    <a:ext uri="{9D8B030D-6E8A-4147-A177-3AD203B41FA5}">
                      <a16:colId xmlns:a16="http://schemas.microsoft.com/office/drawing/2014/main" val="368257207"/>
                    </a:ext>
                  </a:extLst>
                </a:gridCol>
                <a:gridCol w="579124">
                  <a:extLst>
                    <a:ext uri="{9D8B030D-6E8A-4147-A177-3AD203B41FA5}">
                      <a16:colId xmlns:a16="http://schemas.microsoft.com/office/drawing/2014/main" val="3645371885"/>
                    </a:ext>
                  </a:extLst>
                </a:gridCol>
              </a:tblGrid>
              <a:tr h="313938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Понедельник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Вторник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Среда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Четверг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Пятница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Сб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/>
                        <a:t>Вс</a:t>
                      </a:r>
                      <a:endParaRPr lang="ru-RU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84384"/>
                  </a:ext>
                </a:extLst>
              </a:tr>
              <a:tr h="293432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b="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Серия </a:t>
                      </a:r>
                      <a:r>
                        <a:rPr lang="ru-RU" sz="1000" b="0" kern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вебинаров</a:t>
                      </a:r>
                      <a:r>
                        <a:rPr lang="ru-RU" sz="1000" b="0" kern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«Трудные вопросы ОГЭ и ЕГЭ»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«Эффективные методы и приемы подготовки к ОГЭ по математике</a:t>
                      </a:r>
                      <a:r>
                        <a:rPr lang="ru-RU" sz="1000" b="0" kern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kern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b="0" i="1" kern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дистанционно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:: МОУ «СОШ №1» г. Петровск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«СОШ №1» г. 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Калининск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Родительское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собрание «Стратегия создания предпринимательских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классов » 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– дистанционно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Орг:ГАО ДПО «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СОИРО»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Орг:ГАО ДПО «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СОИРО»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00" b="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Серия </a:t>
                      </a:r>
                      <a:r>
                        <a:rPr lang="ru-RU" sz="1000" b="0" kern="1800" dirty="0" err="1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вебинаров</a:t>
                      </a:r>
                      <a:r>
                        <a:rPr lang="ru-RU" sz="1000" b="0" kern="1800" dirty="0">
                          <a:solidFill>
                            <a:srgbClr val="2A3137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«Как сдать ОГЭ и ЕГЭ по обществознанию на максимум: лучшие практики» 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kern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kern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kern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b="0" i="1" kern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дистанционно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:: МОУ «СОШ №1» г. Петровск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«СОШ №1» г. 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Калининск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000" b="0" i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все ОО кластера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Мастер-класс</a:t>
                      </a:r>
                      <a:r>
                        <a:rPr lang="ru-RU" sz="10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 представителями туроператора «Золотая вязь» «Кто и как разрабатывает экскурсионные туры? Как запустить туристический проект</a:t>
                      </a:r>
                      <a:r>
                        <a:rPr lang="ru-RU" sz="10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</a:t>
                      </a: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ГАОУ СО «Гимназия №4»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Формат-очно</a:t>
                      </a:r>
                      <a:endParaRPr lang="ru-RU" sz="1000" b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Орг.: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АНО «Туристский информационный центр Саратовской области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проведения: ГАОУ СО «Гимназия № 4»</a:t>
                      </a:r>
                      <a:endParaRPr lang="ru-RU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383274"/>
                  </a:ext>
                </a:extLst>
              </a:tr>
              <a:tr h="2923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Специализированный курс для обучающихся «Основы предпринимательской деятельности»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Тема: «Управление финансами и инвестициями»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Участники: МОУ</a:t>
                      </a:r>
                      <a:r>
                        <a:rPr lang="ru-RU" sz="1000" b="0" dirty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«Лицей № 47»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ОУ 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«Гимназия № 89» 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очно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Организатор: Союз «Торгово-промышленная палата»,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«Торгово-промышленная палата»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(ул.  Первомайская, 74)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Специализированный курс для обучающихся «Основы предпринимательской деятельности»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Тема: «Управление финансами и инвестициями»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34343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Участники: МАОУ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«Образовательный центр»,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«СОШ № 1» г. Петровска, МБОУ «СОШ № 1» г.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Калининска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очно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Организатор: Союз «Торгово-промышленная палата»,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«Торгово-промышленная палата»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(ул.  Первомайская, 74)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Специализированный курс для обучающихся «Основы предпринимательской деятельности»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Тема: «Управление финансами и инвестициями»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</a:t>
                      </a: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ГАОУ СО «Гимназия </a:t>
                      </a: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№4»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«Лицей № 53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Союз «Торгово-промышленная палата»,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«Торгово-промышленная палата»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(ул.  Первомайская, 74)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Занятие в рамках реализации программы «Россия – мои горизонты»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«Россия гостеприимная: сервис и туризм»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 </a:t>
                      </a: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кластера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Формат-очно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все ОО </a:t>
                      </a: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кластера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0" i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проведения:</a:t>
                      </a: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все ОО </a:t>
                      </a: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кластера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Специализированный курс для обучающихся «Основы предпринимательской деятельности»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Тема: «Управление финансами и инвестициями»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Участники: МАОУ</a:t>
                      </a:r>
                      <a:r>
                        <a:rPr lang="ru-RU" sz="1000" b="0" dirty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«Лицей «Звезда</a:t>
                      </a:r>
                      <a:r>
                        <a:rPr lang="ru-RU" sz="1000" b="0" dirty="0" smtClean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»»</a:t>
                      </a:r>
                      <a:endParaRPr lang="ru-RU" sz="1000" b="0" dirty="0" smtClean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МОУ</a:t>
                      </a:r>
                      <a:r>
                        <a:rPr lang="ru-RU" sz="1000" b="0" dirty="0" smtClean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dirty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«Лицей № </a:t>
                      </a:r>
                      <a:r>
                        <a:rPr lang="ru-RU" sz="1000" b="0" dirty="0" smtClean="0">
                          <a:solidFill>
                            <a:srgbClr val="3C4148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2»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очно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Организатор: Союз «Торгово-промышленная палата», 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«Торгово-промышленная палата»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(ул.  Первомайская, 74)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77805"/>
                  </a:ext>
                </a:extLst>
              </a:tr>
              <a:tr h="14618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Предметная неделя обществознания, экономики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ОО, ВУЗы, СПО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ГАОУ 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«Гимназия № 89»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0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ГАОУ «Гимназия № 89»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Предметная неделя обществознания, экономики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ОО, ВУЗы, СПО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– очно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ГАОУ 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«Гимназия № 89»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ГАОУ 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«Гимназия № 89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Предметная неделя обществознания, экономики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ОО, ВУЗы, СПО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очно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ГАОУ 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«Гимназия № 89»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ГАОУ 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«Гимназия № 89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Предметная неделя обществознания, экономики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ОО, ВУЗы, СПО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очно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ГАОУ 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«Гимназия № 89»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ГАОУ 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«Гимназия № 89»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Предметная неделя обществознания, экономики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– все ОО, ВУЗы, СРО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 – очно/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ГАОУ 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«Гимназия № 89»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проведения: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ГАОУ </a:t>
                      </a:r>
                      <a:r>
                        <a:rPr lang="ru-RU" sz="1000" b="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«Гимназия № 89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09930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44800" y="-126586"/>
            <a:ext cx="6096000" cy="55797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i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ФЕВРАЛЬ 2026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9590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2830</Words>
  <Application>Microsoft Office PowerPoint</Application>
  <PresentationFormat>Широкоэкранный</PresentationFormat>
  <Paragraphs>1133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Bahnschrift Condensed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Tim Belyev</dc:creator>
  <cp:lastModifiedBy>Ирина Дмитриевна</cp:lastModifiedBy>
  <cp:revision>40</cp:revision>
  <cp:lastPrinted>2026-02-02T13:36:23Z</cp:lastPrinted>
  <dcterms:created xsi:type="dcterms:W3CDTF">2025-11-04T13:58:05Z</dcterms:created>
  <dcterms:modified xsi:type="dcterms:W3CDTF">2026-02-05T07:19:07Z</dcterms:modified>
</cp:coreProperties>
</file>